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75" r:id="rId5"/>
    <p:sldId id="273" r:id="rId6"/>
    <p:sldId id="279" r:id="rId7"/>
    <p:sldId id="277" r:id="rId8"/>
    <p:sldId id="280" r:id="rId9"/>
    <p:sldId id="281" r:id="rId10"/>
    <p:sldId id="271" r:id="rId11"/>
    <p:sldId id="266" r:id="rId12"/>
    <p:sldId id="268" r:id="rId13"/>
    <p:sldId id="28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FA98E0A-3C4A-47E7-BFC0-DDE7F6C8480B}" type="datetimeFigureOut">
              <a:rPr lang="ru-RU" smtClean="0"/>
              <a:pPr/>
              <a:t>09.04.2014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BBE1603-F972-4ECA-A81E-16CF5EBE1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2.wma"/><Relationship Id="rId7" Type="http://schemas.openxmlformats.org/officeDocument/2006/relationships/image" Target="../media/image6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5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m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4.wma"/><Relationship Id="rId7" Type="http://schemas.openxmlformats.org/officeDocument/2006/relationships/image" Target="../media/image8.jpe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7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wma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6.wma"/><Relationship Id="rId7" Type="http://schemas.openxmlformats.org/officeDocument/2006/relationships/image" Target="../media/image6.png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10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wma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8.wma"/><Relationship Id="rId7" Type="http://schemas.openxmlformats.org/officeDocument/2006/relationships/image" Target="../media/image12.jpeg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11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wma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6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1.wma"/><Relationship Id="rId7" Type="http://schemas.openxmlformats.org/officeDocument/2006/relationships/image" Target="../media/image15.jpeg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14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1.wm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6" Type="http://schemas.openxmlformats.org/officeDocument/2006/relationships/image" Target="../media/image9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5" Type="http://schemas.openxmlformats.org/officeDocument/2006/relationships/image" Target="../media/image6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5" Type="http://schemas.openxmlformats.org/officeDocument/2006/relationships/image" Target="../media/image9.pn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загруженное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3"/>
            <a:ext cx="9143999" cy="61206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648072"/>
          </a:xfrm>
        </p:spPr>
        <p:txBody>
          <a:bodyPr>
            <a:noAutofit/>
          </a:bodyPr>
          <a:lstStyle/>
          <a:p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Краснолиманский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УВК «гимназия – ОШ 1 ступени»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5445224"/>
            <a:ext cx="5904656" cy="129614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Работа на конкурс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«Творческая юность Донбасса» </a:t>
            </a:r>
          </a:p>
          <a:p>
            <a:r>
              <a:rPr lang="ru-RU" b="1" dirty="0">
                <a:solidFill>
                  <a:schemeClr val="tx1"/>
                </a:solidFill>
              </a:rPr>
              <a:t>у</a:t>
            </a:r>
            <a:r>
              <a:rPr lang="ru-RU" b="1" dirty="0" smtClean="0">
                <a:solidFill>
                  <a:schemeClr val="tx1"/>
                </a:solidFill>
              </a:rPr>
              <a:t>ченицы 10 класса 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Сороки Екатерины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1556792"/>
            <a:ext cx="3888432" cy="1800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«Листая вечные страницы…»</a:t>
            </a:r>
            <a:endParaRPr lang="ru-RU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http://img0.liveinternet.ru/images/attach/c/5/85/824/85824604_1333993977_9fon_dlya_li_ru.jpg"/>
          <p:cNvPicPr>
            <a:picLocks noChangeAspect="1" noChangeArrowheads="1"/>
          </p:cNvPicPr>
          <p:nvPr/>
        </p:nvPicPr>
        <p:blipFill>
          <a:blip r:embed="rId2" cstate="print"/>
          <a:srcRect b="170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 flipV="1">
            <a:off x="4644008" y="4797152"/>
            <a:ext cx="3096344" cy="7200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635896" y="764704"/>
            <a:ext cx="5050904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 200-летию со дня рождения</a:t>
            </a:r>
            <a:br>
              <a:rPr lang="ru-RU" dirty="0" smtClean="0"/>
            </a:br>
            <a:r>
              <a:rPr lang="ru-RU" dirty="0" smtClean="0"/>
              <a:t>М.Ю. Лермонтова</a:t>
            </a:r>
            <a:endParaRPr lang="ru-RU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683568" y="3717032"/>
            <a:ext cx="8352928" cy="2808312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Поэт живет, пока его стихи заставляют звучать человеческие души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www.gorod-plus.tv/uploads/lermont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3225984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67544" y="3861048"/>
            <a:ext cx="2736304" cy="144016"/>
          </a:xfrm>
        </p:spPr>
        <p:txBody>
          <a:bodyPr>
            <a:noAutofit/>
          </a:bodyPr>
          <a:lstStyle/>
          <a:p>
            <a:endParaRPr lang="ru-RU" sz="1400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44795" y="0"/>
            <a:ext cx="4932040" cy="1460554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200 лет для вечности немного.</a:t>
            </a:r>
          </a:p>
          <a:p>
            <a:pPr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И все так же вижу  сквозь туман:</a:t>
            </a:r>
          </a:p>
          <a:p>
            <a:pPr>
              <a:buNone/>
            </a:pPr>
            <a:r>
              <a:rPr lang="ru-RU" sz="2300" i="1" dirty="0" smtClean="0">
                <a:latin typeface="Times New Roman" pitchFamily="18" charset="0"/>
                <a:cs typeface="Times New Roman" pitchFamily="18" charset="0"/>
              </a:rPr>
              <a:t>Вот поэт выходит на дорогу, </a:t>
            </a:r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Чтоб пройти  сквозь бури и обман.</a:t>
            </a: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251520" y="0"/>
            <a:ext cx="3888432" cy="206084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Выхожу один я на дорогу; </a:t>
            </a:r>
            <a:b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Сквозь туман кремнистый путь блестит.      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М. Ю. Лермонтов</a:t>
            </a: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«Выхожу один я на дорогу…»                                                            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27984" y="1556792"/>
            <a:ext cx="4464496" cy="1224136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опять над ним сгустились тучи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 наветы сплетников пустых.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Он же самый дерзкий, самый жгучий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Им в ответ в лицо бросают стих.</a:t>
            </a:r>
          </a:p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427984" y="2780928"/>
            <a:ext cx="4248472" cy="108012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страшней, чем дуло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пистолета,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Эта жизнь без цели и борьбы.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И опять  - одна душа поэта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Против равнодушия толпы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427984" y="4036682"/>
            <a:ext cx="4320480" cy="1296144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мечтал о светлом и мятежном,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 ветра парус направлял,</a:t>
            </a:r>
            <a:b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Верил, что вдали блеснет надежда</a:t>
            </a:r>
          </a:p>
          <a:p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стихи неистово  писал.</a:t>
            </a:r>
          </a:p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4427984" y="5474097"/>
            <a:ext cx="4032448" cy="115212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200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лет для вечности немного.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все так же вижу, как тогда:</a:t>
            </a:r>
          </a:p>
          <a:p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Вот поэт выходит на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дорогу,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для нас горит его звезда.</a:t>
            </a:r>
          </a:p>
          <a:p>
            <a:pPr algn="ctr"/>
            <a:endParaRPr lang="ru-RU" dirty="0"/>
          </a:p>
        </p:txBody>
      </p:sp>
      <p:pic>
        <p:nvPicPr>
          <p:cNvPr id="10" name="Рисунок 9" descr="Изображение 014.jpg"/>
          <p:cNvPicPr>
            <a:picLocks noChangeAspect="1"/>
          </p:cNvPicPr>
          <p:nvPr/>
        </p:nvPicPr>
        <p:blipFill>
          <a:blip r:embed="rId6" cstate="print"/>
          <a:srcRect r="3970" b="2329"/>
          <a:stretch>
            <a:fillRect/>
          </a:stretch>
        </p:blipFill>
        <p:spPr>
          <a:xfrm>
            <a:off x="467544" y="2060848"/>
            <a:ext cx="3240360" cy="4536504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5714" y="2618911"/>
            <a:ext cx="216024" cy="4285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1_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56776" y="1510858"/>
            <a:ext cx="609600" cy="609600"/>
          </a:xfrm>
          <a:prstGeom prst="rect">
            <a:avLst/>
          </a:prstGeom>
        </p:spPr>
      </p:pic>
      <p:pic>
        <p:nvPicPr>
          <p:cNvPr id="19" name="1_3 (online-audio-converter.co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56776" y="231411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29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7291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388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" grpId="0" build="p"/>
      <p:bldP spid="11" grpId="0" animBg="1"/>
      <p:bldP spid="18" grpId="0" animBg="1"/>
      <p:bldP spid="21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932040" y="260648"/>
            <a:ext cx="3754760" cy="6264696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Вдохновленный ты свежим порывом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Тех ветров, что с весною летят,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Просветленный  стоишь над обрывом.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Снизу люди, столпившись, глядят.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Протянули ручонки, пытаясь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Твой полет невозможный прервать.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 хватают, глумятся, бросают,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Твои крылья пытаясь сломать.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«Человек, ты не ворон, не птица», -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Вновь напомнят тебе, чтобы ты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Не мечтал к облакам устремиться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 бояться вдруг стал высоты.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Позабыв, что летал в небесах,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Ты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сольешься с толпою, со всеми,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Кто, пока ты летал, презирал,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Твои мысли, твой ветер весенний?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Посмотри! Это солнце лучится!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Ветер вновь за собою зовет.</a:t>
            </a:r>
          </a:p>
          <a:p>
            <a:pPr>
              <a:buNone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Человек… Он не ворон, не птица,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Но мечта ему крылья дает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3168352" cy="288032"/>
          </a:xfrm>
        </p:spPr>
        <p:txBody>
          <a:bodyPr>
            <a:noAutofit/>
          </a:bodyPr>
          <a:lstStyle/>
          <a:p>
            <a:endParaRPr lang="ru-RU" sz="18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251520" y="0"/>
            <a:ext cx="4608512" cy="177281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i="1" dirty="0" smtClean="0"/>
              <a:t> </a:t>
            </a:r>
          </a:p>
          <a:p>
            <a:r>
              <a:rPr lang="ru-RU" i="1" dirty="0" smtClean="0">
                <a:solidFill>
                  <a:schemeClr val="tx1"/>
                </a:solidFill>
              </a:rPr>
              <a:t>Зачем </a:t>
            </a:r>
            <a:r>
              <a:rPr lang="ru-RU" i="1" dirty="0">
                <a:solidFill>
                  <a:schemeClr val="tx1"/>
                </a:solidFill>
              </a:rPr>
              <a:t>я не птица, не ворон степной,</a:t>
            </a:r>
            <a:br>
              <a:rPr lang="ru-RU" i="1" dirty="0">
                <a:solidFill>
                  <a:schemeClr val="tx1"/>
                </a:solidFill>
              </a:rPr>
            </a:br>
            <a:r>
              <a:rPr lang="ru-RU" i="1" dirty="0">
                <a:solidFill>
                  <a:schemeClr val="tx1"/>
                </a:solidFill>
              </a:rPr>
              <a:t> </a:t>
            </a:r>
            <a:r>
              <a:rPr lang="ru-RU" i="1" dirty="0" smtClean="0">
                <a:solidFill>
                  <a:schemeClr val="tx1"/>
                </a:solidFill>
              </a:rPr>
              <a:t>Пролетевший </a:t>
            </a:r>
            <a:r>
              <a:rPr lang="ru-RU" i="1" dirty="0">
                <a:solidFill>
                  <a:schemeClr val="tx1"/>
                </a:solidFill>
              </a:rPr>
              <a:t>сейчас надо мной?      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</a:t>
            </a:r>
            <a:r>
              <a:rPr lang="ru-RU" i="1" dirty="0">
                <a:solidFill>
                  <a:schemeClr val="tx1"/>
                </a:solidFill>
              </a:rPr>
              <a:t>М. </a:t>
            </a:r>
            <a:r>
              <a:rPr lang="ru-RU" i="1" dirty="0" smtClean="0">
                <a:solidFill>
                  <a:schemeClr val="tx1"/>
                </a:solidFill>
              </a:rPr>
              <a:t>Ю. Лермонтов</a:t>
            </a:r>
          </a:p>
          <a:p>
            <a:r>
              <a:rPr lang="ru-RU" i="1" dirty="0" smtClean="0">
                <a:solidFill>
                  <a:schemeClr val="tx1"/>
                </a:solidFill>
              </a:rPr>
              <a:t>            </a:t>
            </a:r>
            <a:r>
              <a:rPr lang="ru-RU" i="1" dirty="0">
                <a:solidFill>
                  <a:schemeClr val="tx1"/>
                </a:solidFill>
              </a:rPr>
              <a:t>«Желание»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Изображение 00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4149080"/>
            <a:ext cx="3273417" cy="2494032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pic>
        <p:nvPicPr>
          <p:cNvPr id="7" name="Рисунок 6" descr="Изображение 01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1844824"/>
            <a:ext cx="3184363" cy="2313426"/>
          </a:xfrm>
          <a:prstGeom prst="rect">
            <a:avLst/>
          </a:prstGeom>
        </p:spPr>
      </p:pic>
      <p:pic>
        <p:nvPicPr>
          <p:cNvPr id="5" name="2_1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061376" y="1297569"/>
            <a:ext cx="609600" cy="6096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004048" y="260648"/>
            <a:ext cx="3600400" cy="10369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004048" y="1484784"/>
            <a:ext cx="3384376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004048" y="2708920"/>
            <a:ext cx="3384376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112060" y="3933978"/>
            <a:ext cx="3384376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2_2 (online-audio-converter.co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061376" y="2051185"/>
            <a:ext cx="609600" cy="6096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5004048" y="5157192"/>
            <a:ext cx="3168352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5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414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83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716016" y="332656"/>
            <a:ext cx="4427984" cy="6192688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Я знаю: где-то учатся стрелять,</a:t>
            </a:r>
          </a:p>
          <a:p>
            <a:pPr>
              <a:buNone/>
            </a:pPr>
            <a:r>
              <a:rPr lang="ru-RU" dirty="0" smtClean="0"/>
              <a:t>Выводят танки, в бой идти готовы.</a:t>
            </a:r>
          </a:p>
          <a:p>
            <a:pPr>
              <a:buNone/>
            </a:pPr>
            <a:r>
              <a:rPr lang="ru-RU" dirty="0" smtClean="0"/>
              <a:t>Давайте лучше классиков читать!</a:t>
            </a:r>
          </a:p>
          <a:p>
            <a:pPr>
              <a:buNone/>
            </a:pPr>
            <a:r>
              <a:rPr lang="ru-RU" dirty="0" smtClean="0"/>
              <a:t>Оружие святое – это слово.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i="1" dirty="0" smtClean="0"/>
              <a:t>Оно -  кинжал с «отделкой золотой»,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Который зло сразит одним ударом</a:t>
            </a:r>
          </a:p>
          <a:p>
            <a:pPr>
              <a:buNone/>
            </a:pPr>
            <a:r>
              <a:rPr lang="ru-RU" dirty="0" smtClean="0"/>
              <a:t>И вдруг блеснет своею добротой</a:t>
            </a:r>
          </a:p>
          <a:p>
            <a:pPr>
              <a:buNone/>
            </a:pPr>
            <a:r>
              <a:rPr lang="ru-RU" dirty="0" smtClean="0"/>
              <a:t>В защиту обездоленных и старых.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Когда владеет словом человек, </a:t>
            </a:r>
          </a:p>
          <a:p>
            <a:pPr>
              <a:buNone/>
            </a:pPr>
            <a:r>
              <a:rPr lang="ru-RU" i="1" dirty="0" smtClean="0"/>
              <a:t>Оно «клинок надежный, без порока».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Оно разрубит узел и навек </a:t>
            </a:r>
          </a:p>
          <a:p>
            <a:pPr>
              <a:buNone/>
            </a:pPr>
            <a:r>
              <a:rPr lang="ru-RU" dirty="0" smtClean="0"/>
              <a:t>Оставит в чьих-то душах </a:t>
            </a:r>
            <a:r>
              <a:rPr lang="ru-RU" dirty="0" smtClean="0"/>
              <a:t>след глубокий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В нем сила есть. В любом конце земли</a:t>
            </a:r>
          </a:p>
          <a:p>
            <a:pPr>
              <a:buNone/>
            </a:pPr>
            <a:r>
              <a:rPr lang="ru-RU" dirty="0" smtClean="0"/>
              <a:t>Дискуссия пусть станет полем битвы.</a:t>
            </a:r>
          </a:p>
          <a:p>
            <a:pPr>
              <a:buNone/>
            </a:pPr>
            <a:r>
              <a:rPr lang="ru-RU" dirty="0" smtClean="0"/>
              <a:t>Дано нам слово, чтобы мы могли </a:t>
            </a:r>
          </a:p>
          <a:p>
            <a:pPr>
              <a:buNone/>
            </a:pPr>
            <a:r>
              <a:rPr lang="ru-RU" dirty="0" smtClean="0"/>
              <a:t>Договориться и решать конфликты.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Оно взлетает в солнечную высь!</a:t>
            </a:r>
          </a:p>
          <a:p>
            <a:pPr>
              <a:buNone/>
            </a:pPr>
            <a:r>
              <a:rPr lang="ru-RU" dirty="0" smtClean="0"/>
              <a:t>И в сотый раз я повторить готова:</a:t>
            </a:r>
          </a:p>
          <a:p>
            <a:pPr>
              <a:buNone/>
            </a:pPr>
            <a:r>
              <a:rPr lang="ru-RU" dirty="0" smtClean="0"/>
              <a:t>Всего важней любовь, добро и жизнь.</a:t>
            </a:r>
          </a:p>
          <a:p>
            <a:pPr>
              <a:buNone/>
            </a:pPr>
            <a:r>
              <a:rPr lang="ru-RU" dirty="0" smtClean="0"/>
              <a:t>Их утверждает золотое слово.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20688"/>
            <a:ext cx="4114800" cy="796950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323528" y="188640"/>
            <a:ext cx="4248472" cy="151216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/>
              <a:t> </a:t>
            </a:r>
          </a:p>
          <a:p>
            <a:pPr algn="ctr"/>
            <a:r>
              <a:rPr lang="ru-RU" sz="1400" i="1" dirty="0" smtClean="0">
                <a:solidFill>
                  <a:schemeClr val="tx1"/>
                </a:solidFill>
              </a:rPr>
              <a:t>Отделкой </a:t>
            </a:r>
            <a:r>
              <a:rPr lang="ru-RU" sz="1400" i="1" dirty="0">
                <a:solidFill>
                  <a:schemeClr val="tx1"/>
                </a:solidFill>
              </a:rPr>
              <a:t>золотой блистает </a:t>
            </a:r>
            <a:r>
              <a:rPr lang="ru-RU" sz="1400" i="1" dirty="0" smtClean="0">
                <a:solidFill>
                  <a:schemeClr val="tx1"/>
                </a:solidFill>
              </a:rPr>
              <a:t>мой кинжал;</a:t>
            </a:r>
            <a:br>
              <a:rPr lang="ru-RU" sz="1400" i="1" dirty="0" smtClean="0">
                <a:solidFill>
                  <a:schemeClr val="tx1"/>
                </a:solidFill>
              </a:rPr>
            </a:br>
            <a:r>
              <a:rPr lang="ru-RU" sz="1400" i="1" dirty="0" smtClean="0">
                <a:solidFill>
                  <a:schemeClr val="tx1"/>
                </a:solidFill>
              </a:rPr>
              <a:t>       Клинок </a:t>
            </a:r>
            <a:r>
              <a:rPr lang="ru-RU" sz="1400" i="1" dirty="0">
                <a:solidFill>
                  <a:schemeClr val="tx1"/>
                </a:solidFill>
              </a:rPr>
              <a:t>надежный, без порока…                                            </a:t>
            </a:r>
            <a:r>
              <a:rPr lang="ru-RU" sz="1400" i="1" dirty="0" smtClean="0">
                <a:solidFill>
                  <a:schemeClr val="tx1"/>
                </a:solidFill>
              </a:rPr>
              <a:t>         М</a:t>
            </a:r>
            <a:r>
              <a:rPr lang="ru-RU" sz="1400" i="1" dirty="0">
                <a:solidFill>
                  <a:schemeClr val="tx1"/>
                </a:solidFill>
              </a:rPr>
              <a:t>. Ю. </a:t>
            </a:r>
            <a:r>
              <a:rPr lang="ru-RU" sz="1400" i="1" dirty="0" smtClean="0">
                <a:solidFill>
                  <a:schemeClr val="tx1"/>
                </a:solidFill>
              </a:rPr>
              <a:t>Лермонтов</a:t>
            </a:r>
          </a:p>
          <a:p>
            <a:pPr algn="ctr"/>
            <a:r>
              <a:rPr lang="ru-RU" sz="1400" i="1" dirty="0" smtClean="0">
                <a:solidFill>
                  <a:schemeClr val="tx1"/>
                </a:solidFill>
              </a:rPr>
              <a:t> «Поэт»</a:t>
            </a:r>
          </a:p>
          <a:p>
            <a:pPr algn="ctr"/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7" name="Рисунок 6" descr="Изображение 012.jpg"/>
          <p:cNvPicPr>
            <a:picLocks noChangeAspect="1"/>
          </p:cNvPicPr>
          <p:nvPr/>
        </p:nvPicPr>
        <p:blipFill>
          <a:blip r:embed="rId6" cstate="print"/>
          <a:srcRect l="2684" r="2020" b="3930"/>
          <a:stretch>
            <a:fillRect/>
          </a:stretch>
        </p:blipFill>
        <p:spPr>
          <a:xfrm>
            <a:off x="395536" y="2204864"/>
            <a:ext cx="4326019" cy="3168352"/>
          </a:xfrm>
          <a:prstGeom prst="rect">
            <a:avLst/>
          </a:prstGeom>
        </p:spPr>
      </p:pic>
      <p:pic>
        <p:nvPicPr>
          <p:cNvPr id="5" name="4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76656" y="2304030"/>
            <a:ext cx="609600" cy="6096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860032" y="188640"/>
            <a:ext cx="3672408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752020" y="1340768"/>
            <a:ext cx="3888432" cy="12124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752020" y="2608830"/>
            <a:ext cx="4212468" cy="10361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860032" y="3789040"/>
            <a:ext cx="3888432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4_4 (online-audio-converter.co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76656" y="3212661"/>
            <a:ext cx="609600" cy="609600"/>
          </a:xfrm>
          <a:prstGeom prst="rect">
            <a:avLst/>
          </a:prstGeom>
        </p:spPr>
      </p:pic>
      <p:sp>
        <p:nvSpPr>
          <p:cNvPr id="14" name="Блок-схема: процесс 13"/>
          <p:cNvSpPr/>
          <p:nvPr/>
        </p:nvSpPr>
        <p:spPr>
          <a:xfrm>
            <a:off x="4860032" y="5013176"/>
            <a:ext cx="3780420" cy="93610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0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8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5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9009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02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99592" y="3212976"/>
            <a:ext cx="3816424" cy="331236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Весь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мир, огромный и  высокий,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Ты помещаешь в свой альбом.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нем вижу: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парус одинокий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В тумане моря голубом.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утро красочно смеется,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Лучи играют над волной.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 наша жизнь не только солнце,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Порой лишь снится нам покой.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sz="55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5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48680"/>
            <a:ext cx="3034680" cy="648072"/>
          </a:xfrm>
        </p:spPr>
        <p:txBody>
          <a:bodyPr>
            <a:normAutofit/>
          </a:bodyPr>
          <a:lstStyle/>
          <a:p>
            <a:r>
              <a:rPr lang="ru-RU" sz="2400" dirty="0" err="1" smtClean="0"/>
              <a:t>п</a:t>
            </a:r>
            <a:endParaRPr lang="ru-RU" sz="24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251520" y="0"/>
            <a:ext cx="5112568" cy="141277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Белеет парус одинокой</a:t>
            </a:r>
          </a:p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В тумане моря голубом!</a:t>
            </a:r>
          </a:p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М. Ю. Лермонтов</a:t>
            </a:r>
          </a:p>
          <a:p>
            <a:pPr algn="ctr"/>
            <a:r>
              <a:rPr lang="ru-RU" sz="1400" b="1" i="1" dirty="0" smtClean="0">
                <a:solidFill>
                  <a:schemeClr val="tx1"/>
                </a:solidFill>
              </a:rPr>
              <a:t> «Парус»</a:t>
            </a:r>
            <a:endParaRPr lang="ru-RU" sz="1400" b="1" i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92080" y="908720"/>
            <a:ext cx="3456384" cy="5760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море жизни нас бросает.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Малыш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еще не понял ты,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Как нелегко порой бывает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утопить корабль мечты.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Когда вокруг вскипают волны,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 виден берег вдалеке,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Ты должен стойким быть и твердым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компас удержать в руке.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если ты пробился к свету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сладил с собственной судьбой,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Тогда ты празднуешь победу,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Доволен можешь быть собой.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Белеет парус в синем море.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это счастье может быть,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Что в нашей жизни нет покоя,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Иначе было б скучно жить.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endParaRPr lang="ru-RU" dirty="0"/>
          </a:p>
        </p:txBody>
      </p:sp>
      <p:pic>
        <p:nvPicPr>
          <p:cNvPr id="9" name="Рисунок 8" descr="Изображение 010.jpg"/>
          <p:cNvPicPr>
            <a:picLocks noChangeAspect="1"/>
          </p:cNvPicPr>
          <p:nvPr/>
        </p:nvPicPr>
        <p:blipFill>
          <a:blip r:embed="rId6" cstate="print"/>
          <a:srcRect l="3670" r="17421" b="18848"/>
          <a:stretch>
            <a:fillRect/>
          </a:stretch>
        </p:blipFill>
        <p:spPr>
          <a:xfrm>
            <a:off x="1331640" y="1470242"/>
            <a:ext cx="2518081" cy="1881379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pic>
        <p:nvPicPr>
          <p:cNvPr id="10" name="Рисунок 9" descr="Изображение 015.jpg"/>
          <p:cNvPicPr>
            <a:picLocks noChangeAspect="1"/>
          </p:cNvPicPr>
          <p:nvPr/>
        </p:nvPicPr>
        <p:blipFill>
          <a:blip r:embed="rId7" cstate="print"/>
          <a:srcRect l="5197" t="6951" r="9532" b="25850"/>
          <a:stretch>
            <a:fillRect/>
          </a:stretch>
        </p:blipFill>
        <p:spPr>
          <a:xfrm>
            <a:off x="7514819" y="0"/>
            <a:ext cx="1629181" cy="176724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899592" y="3501008"/>
            <a:ext cx="2876188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4869160"/>
            <a:ext cx="2876188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292080" y="1844824"/>
            <a:ext cx="2664296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292080" y="3068960"/>
            <a:ext cx="3456384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292080" y="4221088"/>
            <a:ext cx="3037329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5292080" y="5373216"/>
            <a:ext cx="2952328" cy="115212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парус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188624" y="2891408"/>
            <a:ext cx="609600" cy="609600"/>
          </a:xfrm>
          <a:prstGeom prst="rect">
            <a:avLst/>
          </a:prstGeom>
        </p:spPr>
      </p:pic>
      <p:pic>
        <p:nvPicPr>
          <p:cNvPr id="19" name="парус2 (online-audio-converter.co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174769" y="3916288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3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5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8231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817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6" grpId="0" animBg="1"/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44008" y="260648"/>
            <a:ext cx="4499992" cy="619268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Каждый, подобно волне в синем море,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Свой берег найдет неизбежно.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Люди хотят иметь души, но горе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Их часто бросает небрежно.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Ветер неистовый холодом веет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гонит волну за волною.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Но души людские… Они холоднее,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Чем волны, бывают порою.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Бедам и бурям не видно и края.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Так, силы порою теряя,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бушующем жизненном море блуждает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Людская душа ледяная.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Рвется она. И в порыве заветном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Стремится на солнечный берег.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Может, душа станет теплой и светлой,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ее кто-то согреет.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196752"/>
            <a:ext cx="2458616" cy="220886"/>
          </a:xfrm>
        </p:spPr>
        <p:txBody>
          <a:bodyPr>
            <a:noAutofit/>
          </a:bodyPr>
          <a:lstStyle/>
          <a:p>
            <a:endParaRPr lang="ru-RU" sz="2000" dirty="0"/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251520" y="188640"/>
            <a:ext cx="4032448" cy="158417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 хотят иметь души… и что же? –</a:t>
            </a:r>
          </a:p>
          <a:p>
            <a:pPr algn="ctr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Души в них волн холодней!</a:t>
            </a:r>
          </a:p>
          <a:p>
            <a:pPr algn="ctr"/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 Ю. Лермонтов «Люди и волны»</a:t>
            </a:r>
          </a:p>
          <a:p>
            <a:pPr algn="ctr"/>
            <a:endParaRPr lang="ru-RU" sz="1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Изображение 0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132856"/>
            <a:ext cx="4361144" cy="316835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4" name="6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72600" y="2514600"/>
            <a:ext cx="609600" cy="6096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612664" y="-171400"/>
            <a:ext cx="4351824" cy="1728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772352" y="1556791"/>
            <a:ext cx="4032448" cy="13617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772352" y="3124200"/>
            <a:ext cx="4371648" cy="11688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772352" y="4437112"/>
            <a:ext cx="4192136" cy="12961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5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11960" y="404664"/>
            <a:ext cx="4474840" cy="612068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i="1" dirty="0" smtClean="0"/>
              <a:t>Печально я гляжу на наше поколенье,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Когда порою вижу: Интернет</a:t>
            </a:r>
          </a:p>
          <a:p>
            <a:pPr>
              <a:buNone/>
            </a:pPr>
            <a:r>
              <a:rPr lang="ru-RU" dirty="0" smtClean="0"/>
              <a:t>Живое заменяет нам общенье.</a:t>
            </a:r>
          </a:p>
          <a:p>
            <a:pPr>
              <a:buNone/>
            </a:pPr>
            <a:r>
              <a:rPr lang="ru-RU" dirty="0" smtClean="0"/>
              <a:t>Мы в </a:t>
            </a:r>
            <a:r>
              <a:rPr lang="ru-RU" dirty="0" err="1" smtClean="0"/>
              <a:t>соцсетях</a:t>
            </a:r>
            <a:r>
              <a:rPr lang="ru-RU" dirty="0" smtClean="0"/>
              <a:t> – прописанный сюжет.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Друзья </a:t>
            </a:r>
            <a:r>
              <a:rPr lang="ru-RU" dirty="0" err="1" smtClean="0"/>
              <a:t>онлайн</a:t>
            </a:r>
            <a:r>
              <a:rPr lang="ru-RU" dirty="0" smtClean="0"/>
              <a:t>. Все здорово. Я рада</a:t>
            </a:r>
          </a:p>
          <a:p>
            <a:pPr>
              <a:buNone/>
            </a:pPr>
            <a:r>
              <a:rPr lang="ru-RU" dirty="0" smtClean="0"/>
              <a:t>По переписке с вами поболтать.</a:t>
            </a:r>
          </a:p>
          <a:p>
            <a:pPr>
              <a:buNone/>
            </a:pPr>
            <a:r>
              <a:rPr lang="ru-RU" dirty="0" smtClean="0"/>
              <a:t>Но как порой мне не хватает взглядов,</a:t>
            </a:r>
          </a:p>
          <a:p>
            <a:pPr>
              <a:buNone/>
            </a:pPr>
            <a:r>
              <a:rPr lang="ru-RU" dirty="0" smtClean="0"/>
              <a:t>Что могут больше всяких слов сказать.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В Контакте снова много сообщений…</a:t>
            </a:r>
          </a:p>
          <a:p>
            <a:pPr>
              <a:buNone/>
            </a:pPr>
            <a:r>
              <a:rPr lang="ru-RU" dirty="0" smtClean="0"/>
              <a:t>Но почему же хочется мне вдруг</a:t>
            </a:r>
          </a:p>
          <a:p>
            <a:pPr>
              <a:buNone/>
            </a:pPr>
            <a:r>
              <a:rPr lang="ru-RU" dirty="0" smtClean="0"/>
              <a:t>Почувствовать восторг прикосновений</a:t>
            </a:r>
          </a:p>
          <a:p>
            <a:pPr>
              <a:buNone/>
            </a:pPr>
            <a:r>
              <a:rPr lang="ru-RU" dirty="0" smtClean="0"/>
              <a:t>Твоих ладоней теплых, добрый друг?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И тут своей печали я не скрою.</a:t>
            </a:r>
          </a:p>
          <a:p>
            <a:pPr>
              <a:buNone/>
            </a:pPr>
            <a:r>
              <a:rPr lang="ru-RU" dirty="0" smtClean="0"/>
              <a:t>Хоть я людей не в силах изменить, </a:t>
            </a:r>
          </a:p>
          <a:p>
            <a:pPr>
              <a:buNone/>
            </a:pPr>
            <a:r>
              <a:rPr lang="ru-RU" dirty="0" smtClean="0"/>
              <a:t>Скажу, что поколенье молодое</a:t>
            </a:r>
          </a:p>
          <a:p>
            <a:pPr>
              <a:buNone/>
            </a:pPr>
            <a:r>
              <a:rPr lang="ru-RU" dirty="0" smtClean="0"/>
              <a:t>Должно, конечно, полной жизнью жить.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Пусть будут дискотеки и походы, </a:t>
            </a:r>
          </a:p>
          <a:p>
            <a:pPr>
              <a:buNone/>
            </a:pPr>
            <a:r>
              <a:rPr lang="ru-RU" dirty="0" smtClean="0"/>
              <a:t>Прогулки, паруса на кораблях!</a:t>
            </a:r>
          </a:p>
          <a:p>
            <a:pPr>
              <a:buNone/>
            </a:pPr>
            <a:r>
              <a:rPr lang="ru-RU" dirty="0" smtClean="0"/>
              <a:t>И лучшие путь не проходят годы</a:t>
            </a:r>
          </a:p>
          <a:p>
            <a:pPr>
              <a:buNone/>
            </a:pPr>
            <a:r>
              <a:rPr lang="ru-RU" dirty="0" smtClean="0"/>
              <a:t>За перепиской длинной в </a:t>
            </a:r>
            <a:r>
              <a:rPr lang="ru-RU" dirty="0" err="1" smtClean="0"/>
              <a:t>соцсетях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764704"/>
            <a:ext cx="2016224" cy="652934"/>
          </a:xfrm>
        </p:spPr>
        <p:txBody>
          <a:bodyPr>
            <a:normAutofit/>
          </a:bodyPr>
          <a:lstStyle/>
          <a:p>
            <a:endParaRPr lang="ru-RU" sz="16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179512" y="0"/>
            <a:ext cx="4104456" cy="21328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Печально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гляжу на наше поколенье!</a:t>
            </a:r>
            <a:b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грядущее — иль пусто, иль темно…  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М. Ю. Лермонтов. «Дума»</a:t>
            </a: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8" name="Picture 4" descr="http://www.oskole.sk/userfiles/image/Zofia/September%20-%202012/Ru%C5%A1tina/%D0%9C%D0%B8%D1%85%D0%B0%D0%B8%D0%BB%20%D0%9B%D0%B5%D1%80%D0%BC%D0%BE%D0%BD%D1%82%D0%BE%D0%B2_3r_august_html_m504c49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556792"/>
            <a:ext cx="2232248" cy="1773043"/>
          </a:xfrm>
          <a:prstGeom prst="rect">
            <a:avLst/>
          </a:prstGeom>
          <a:noFill/>
        </p:spPr>
      </p:pic>
      <p:pic>
        <p:nvPicPr>
          <p:cNvPr id="7" name="Рисунок 6" descr="Изображение 00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07704" y="3428999"/>
            <a:ext cx="2376264" cy="327085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pic>
        <p:nvPicPr>
          <p:cNvPr id="5" name="7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900592" y="2443313"/>
            <a:ext cx="609600" cy="6096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355976" y="332656"/>
            <a:ext cx="4248472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4355976" y="1556792"/>
            <a:ext cx="4248472" cy="1008112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4355976" y="2748113"/>
            <a:ext cx="4248472" cy="968919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355976" y="3861048"/>
            <a:ext cx="4248472" cy="1008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7_4 (online-audio-converter.com)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900592" y="3412232"/>
            <a:ext cx="609600" cy="609600"/>
          </a:xfrm>
          <a:prstGeom prst="rect">
            <a:avLst/>
          </a:prstGeom>
        </p:spPr>
      </p:pic>
      <p:sp>
        <p:nvSpPr>
          <p:cNvPr id="12" name="Блок-схема: процесс 11"/>
          <p:cNvSpPr/>
          <p:nvPr/>
        </p:nvSpPr>
        <p:spPr>
          <a:xfrm>
            <a:off x="4355976" y="5064427"/>
            <a:ext cx="3744416" cy="1028869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5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693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16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355976" y="1196752"/>
            <a:ext cx="4536504" cy="5661248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«Душа моя мрачна, скорей, певец, скорей!»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Поставить старый диск – движение простое.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Но вдруг зажгутся тысячи огней, 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Когда я вновь услышу голос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Цоя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Я говорю: певец, хочу я слез,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Хочу, чтоб сердце билось учащенно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 с песнями высоко вознеслось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К тем звездам, что взошли над миром темным.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Певец, ты не боялся сложных тем,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 я с твоею музыкой взрослею.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Ты не о светлом пел, но пел затем,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Чтоб в мире стало чуточку светлее.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Живет душа: сильней, певец, сильней!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Твоя гитара вечная играет.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 вновь, «персты, </a:t>
            </a:r>
            <a:r>
              <a:rPr lang="ru-RU" sz="2900" dirty="0" err="1" smtClean="0">
                <a:latin typeface="Times New Roman" pitchFamily="18" charset="0"/>
                <a:cs typeface="Times New Roman" pitchFamily="18" charset="0"/>
              </a:rPr>
              <a:t>промчавшися</a:t>
            </a: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по ней», 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От фальши наши души очищают.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836712"/>
            <a:ext cx="3178696" cy="216024"/>
          </a:xfrm>
        </p:spPr>
        <p:txBody>
          <a:bodyPr>
            <a:normAutofit fontScale="90000"/>
          </a:bodyPr>
          <a:lstStyle/>
          <a:p>
            <a:endParaRPr lang="ru-RU" sz="20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179512" y="116632"/>
            <a:ext cx="5040560" cy="1329324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Душа </a:t>
            </a:r>
            <a:r>
              <a:rPr lang="ru-RU" dirty="0">
                <a:solidFill>
                  <a:schemeClr val="tx1"/>
                </a:solidFill>
              </a:rPr>
              <a:t>моя мрачна.</a:t>
            </a:r>
          </a:p>
          <a:p>
            <a:r>
              <a:rPr lang="ru-RU" dirty="0">
                <a:solidFill>
                  <a:schemeClr val="tx1"/>
                </a:solidFill>
              </a:rPr>
              <a:t>Скорей, певец, скорей!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М. Ю. </a:t>
            </a:r>
            <a:r>
              <a:rPr lang="ru-RU" dirty="0" smtClean="0">
                <a:solidFill>
                  <a:schemeClr val="tx1"/>
                </a:solidFill>
              </a:rPr>
              <a:t>Лермонтов «</a:t>
            </a:r>
            <a:r>
              <a:rPr lang="ru-RU" dirty="0">
                <a:solidFill>
                  <a:schemeClr val="tx1"/>
                </a:solidFill>
              </a:rPr>
              <a:t>Еврейская мелодия»</a:t>
            </a:r>
          </a:p>
          <a:p>
            <a:pPr algn="ctr"/>
            <a:endParaRPr lang="ru-RU" dirty="0"/>
          </a:p>
        </p:txBody>
      </p:sp>
      <p:pic>
        <p:nvPicPr>
          <p:cNvPr id="24582" name="Picture 6" descr="http://gitarkin.ru/media/k2/items/cache/b858dc03bb496ce9776eefb318ee70e6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573016"/>
            <a:ext cx="2541776" cy="2999296"/>
          </a:xfrm>
          <a:prstGeom prst="rect">
            <a:avLst/>
          </a:prstGeom>
          <a:noFill/>
        </p:spPr>
      </p:pic>
      <p:pic>
        <p:nvPicPr>
          <p:cNvPr id="24578" name="Picture 2" descr="http://www.stihi.ru/pics/2010/08/11/71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700808"/>
            <a:ext cx="1939398" cy="258586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305464" y="1445956"/>
            <a:ext cx="4443000" cy="1046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3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32640" y="2549236"/>
            <a:ext cx="609600" cy="6096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499992" y="2549236"/>
            <a:ext cx="4248472" cy="1167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499992" y="3861048"/>
            <a:ext cx="3456384" cy="1080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499992" y="5072664"/>
            <a:ext cx="3744416" cy="1092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9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5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427984" y="1988840"/>
            <a:ext cx="4608512" cy="453650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позади, но мне бы вспомнить,  что.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воспоминаньях – лишь цвета и звуки.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только помню, как ты уходил,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я к тебе протягивала руки.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Так расстаются  люди сотни лет…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Финал любви – исписанная тема.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 каждый раз на небе гаснет свет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Одной звезды высокой неизменно.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 час настал. И ты сказал: прости.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сумерки сгустились у порога.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каждого теперь свои пути.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Прости и ты. Мне все же жаль. Немного.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64704"/>
            <a:ext cx="3394720" cy="652934"/>
          </a:xfrm>
        </p:spPr>
        <p:txBody>
          <a:bodyPr>
            <a:normAutofit/>
          </a:bodyPr>
          <a:lstStyle/>
          <a:p>
            <a:endParaRPr lang="ru-RU" sz="24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323528" y="188640"/>
            <a:ext cx="5400600" cy="1728192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>
              <a:solidFill>
                <a:schemeClr val="tx1"/>
              </a:solidFill>
            </a:endParaRP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неизбежный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расставанья</a:t>
            </a: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Настал. И я сказал: прости.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Ю.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Лермонтов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 альбом Н.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Ф. Ивановой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6" name="Рисунок 5" descr="Изображение 008.jpg"/>
          <p:cNvPicPr>
            <a:picLocks noChangeAspect="1"/>
          </p:cNvPicPr>
          <p:nvPr/>
        </p:nvPicPr>
        <p:blipFill>
          <a:blip r:embed="rId4" cstate="print"/>
          <a:srcRect b="26900"/>
          <a:stretch>
            <a:fillRect/>
          </a:stretch>
        </p:blipFill>
        <p:spPr>
          <a:xfrm>
            <a:off x="323528" y="2132856"/>
            <a:ext cx="4032448" cy="4057431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5" name="8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16616" y="2819400"/>
            <a:ext cx="609600" cy="609600"/>
          </a:xfrm>
          <a:prstGeom prst="rect">
            <a:avLst/>
          </a:prstGeom>
        </p:spPr>
      </p:pic>
      <p:sp>
        <p:nvSpPr>
          <p:cNvPr id="7" name="Блок-схема: процесс 6"/>
          <p:cNvSpPr/>
          <p:nvPr/>
        </p:nvSpPr>
        <p:spPr>
          <a:xfrm>
            <a:off x="4499992" y="1916832"/>
            <a:ext cx="4464496" cy="120736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499992" y="3429000"/>
            <a:ext cx="4104456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499992" y="4797152"/>
            <a:ext cx="4464496" cy="12241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1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355976" y="1988840"/>
            <a:ext cx="4608512" cy="4018451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В </a:t>
            </a:r>
            <a:r>
              <a:rPr lang="ru-RU" sz="2300" dirty="0" smtClean="0"/>
              <a:t>этот час я не знаю покоя.</a:t>
            </a:r>
          </a:p>
          <a:p>
            <a:pPr>
              <a:buNone/>
            </a:pPr>
            <a:r>
              <a:rPr lang="ru-RU" sz="2300" dirty="0" smtClean="0"/>
              <a:t>И такая на сердце печаль!</a:t>
            </a:r>
          </a:p>
          <a:p>
            <a:pPr>
              <a:buNone/>
            </a:pPr>
            <a:r>
              <a:rPr lang="ru-RU" sz="2300" dirty="0" smtClean="0"/>
              <a:t>Погрусти ты тихонько со мною, </a:t>
            </a:r>
          </a:p>
          <a:p>
            <a:pPr>
              <a:buNone/>
            </a:pPr>
            <a:r>
              <a:rPr lang="ru-RU" sz="2300" dirty="0" smtClean="0"/>
              <a:t>Заверни меня в теплую шаль.</a:t>
            </a:r>
          </a:p>
          <a:p>
            <a:pPr>
              <a:buNone/>
            </a:pPr>
            <a:r>
              <a:rPr lang="ru-RU" sz="2300" dirty="0" smtClean="0"/>
              <a:t> </a:t>
            </a:r>
          </a:p>
          <a:p>
            <a:pPr>
              <a:buNone/>
            </a:pPr>
            <a:r>
              <a:rPr lang="ru-RU" sz="2300" dirty="0" smtClean="0"/>
              <a:t>И чуть слышно, протяжно и нежно</a:t>
            </a:r>
          </a:p>
          <a:p>
            <a:pPr>
              <a:buNone/>
            </a:pPr>
            <a:r>
              <a:rPr lang="ru-RU" sz="2300" dirty="0" smtClean="0"/>
              <a:t>Спой мне песню про синюю даль.</a:t>
            </a:r>
          </a:p>
          <a:p>
            <a:pPr>
              <a:buNone/>
            </a:pPr>
            <a:r>
              <a:rPr lang="ru-RU" sz="2300" dirty="0" smtClean="0"/>
              <a:t>А потом заиграет с надеждой</a:t>
            </a:r>
          </a:p>
          <a:p>
            <a:pPr>
              <a:buNone/>
            </a:pPr>
            <a:r>
              <a:rPr lang="ru-RU" sz="2300" dirty="0" smtClean="0"/>
              <a:t>Наш усталый и старый рояль.</a:t>
            </a:r>
          </a:p>
          <a:p>
            <a:pPr>
              <a:buNone/>
            </a:pPr>
            <a:r>
              <a:rPr lang="ru-RU" sz="2300" dirty="0" smtClean="0"/>
              <a:t> </a:t>
            </a:r>
          </a:p>
          <a:p>
            <a:pPr>
              <a:buNone/>
            </a:pPr>
            <a:r>
              <a:rPr lang="ru-RU" sz="2300" dirty="0" smtClean="0"/>
              <a:t>Лишних слов, ты же знаешь, не надо.</a:t>
            </a:r>
          </a:p>
          <a:p>
            <a:pPr>
              <a:buNone/>
            </a:pPr>
            <a:r>
              <a:rPr lang="ru-RU" sz="2300" dirty="0" smtClean="0"/>
              <a:t>Я к руке твоей теплой прижмусь.</a:t>
            </a:r>
          </a:p>
          <a:p>
            <a:pPr>
              <a:buNone/>
            </a:pPr>
            <a:r>
              <a:rPr lang="ru-RU" sz="2300" dirty="0" smtClean="0"/>
              <a:t>Это счастье, что ты со мной рядом</a:t>
            </a:r>
          </a:p>
          <a:p>
            <a:pPr>
              <a:buNone/>
            </a:pPr>
            <a:r>
              <a:rPr lang="ru-RU" sz="2300" i="1" dirty="0" smtClean="0"/>
              <a:t>И что делишь со мной мою грусть.</a:t>
            </a:r>
            <a:endParaRPr lang="ru-RU" sz="2300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980728"/>
            <a:ext cx="2448272" cy="436910"/>
          </a:xfrm>
        </p:spPr>
        <p:txBody>
          <a:bodyPr>
            <a:normAutofit/>
          </a:bodyPr>
          <a:lstStyle/>
          <a:p>
            <a:endParaRPr lang="ru-RU" sz="20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323528" y="0"/>
            <a:ext cx="4392488" cy="21328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i="1" dirty="0" smtClean="0">
                <a:solidFill>
                  <a:schemeClr val="tx1"/>
                </a:solidFill>
              </a:rPr>
              <a:t>Делить веселье все </a:t>
            </a:r>
            <a:r>
              <a:rPr lang="ru-RU" i="1" dirty="0">
                <a:solidFill>
                  <a:schemeClr val="tx1"/>
                </a:solidFill>
              </a:rPr>
              <a:t>готовы, </a:t>
            </a:r>
            <a:r>
              <a:rPr lang="ru-RU" i="1" dirty="0" smtClean="0">
                <a:solidFill>
                  <a:schemeClr val="tx1"/>
                </a:solidFill>
              </a:rPr>
              <a:t>  </a:t>
            </a:r>
          </a:p>
          <a:p>
            <a:r>
              <a:rPr lang="ru-RU" i="1" dirty="0" smtClean="0">
                <a:solidFill>
                  <a:schemeClr val="tx1"/>
                </a:solidFill>
              </a:rPr>
              <a:t>Никто </a:t>
            </a:r>
            <a:r>
              <a:rPr lang="ru-RU" i="1" dirty="0">
                <a:solidFill>
                  <a:schemeClr val="tx1"/>
                </a:solidFill>
              </a:rPr>
              <a:t>не хочет грусть делить.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i="1" dirty="0">
                <a:solidFill>
                  <a:schemeClr val="tx1"/>
                </a:solidFill>
              </a:rPr>
              <a:t>     </a:t>
            </a:r>
            <a:r>
              <a:rPr lang="ru-RU" i="1" dirty="0" smtClean="0">
                <a:solidFill>
                  <a:schemeClr val="tx1"/>
                </a:solidFill>
              </a:rPr>
              <a:t>М</a:t>
            </a:r>
            <a:r>
              <a:rPr lang="ru-RU" i="1" dirty="0">
                <a:solidFill>
                  <a:schemeClr val="tx1"/>
                </a:solidFill>
              </a:rPr>
              <a:t>. Ю. Лермонтов</a:t>
            </a:r>
            <a:r>
              <a:rPr lang="ru-RU" i="1" dirty="0" smtClean="0">
                <a:solidFill>
                  <a:schemeClr val="tx1"/>
                </a:solidFill>
              </a:rPr>
              <a:t>. «</a:t>
            </a:r>
            <a:r>
              <a:rPr lang="ru-RU" i="1" dirty="0">
                <a:solidFill>
                  <a:schemeClr val="tx1"/>
                </a:solidFill>
              </a:rPr>
              <a:t>Одиночество»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5604" name="AutoShape 4" descr="data:image/jpeg;base64,/9j/4AAQSkZJRgABAQAAAQABAAD/2wCEAAkGBxQSEBAUEBQVFRUUFBQXGBcWFRUWFBQaFhQXFhUUFxcYHCggGhonHRcXITEhJikrMS4uFx80OjMsNygtLisBCgoKDg0OGxAQGy4kICQ3LCwsLCwsLCwsLCwsLCwsNC8sLCwsLCwsLCwsLCwsLCwsLCwsLCwsLiwsLCwsLCwsLP/AABEIAOYA2wMBIgACEQEDEQH/xAAbAAEAAgMBAQAAAAAAAAAAAAAABAUBAwYCB//EAD8QAAIBAgQCBwYEBAYBBQAAAAECAAMRBBIhMQVBBhMiUWFxgTJCkaGxwRRSgtEjcpLwBzNiwuHxQzRzsrPS/8QAGQEBAAMBAQAAAAAAAAAAAAAAAAIDBAUB/8QAKBEBAAICAQQCAQMFAAAAAAAAAAECAxESBCExURMiQTJhgQUUQlJx/9oADAMBAAIRAxEAPwD7jERAREQEREBERAREQEREBERAREQEREBERAREQEREBERAREQEREBERAREQEREBERAREQEREBERAREQEREBERATF55q1AoLMbAAkk8gNzOb6McVOIxOLPu2TKO4AsB8b3ldskVtFfzKUUmYmfTp4iJYiREQEREBERASj6QdKKGDKipmZ21CIAWt3m5AA8zLqo1gT3T4vxuoa2IrVW1zOba+6NFHwAmbqc0469vK3Dji8931HgfSWhi79UxzAXKMLOB322I8ReW+efEMC7UqiVKZsyG4P1B8DsZ9c4bjHq06blUCuoYZXYkXF9io+sqwdTN+0+UsmKK+FnnEzmE0ZozTTzlVxb7xeR7xee/IcUmLyNeLx8hxSLxeR7xePkOKReZkfNPdN+U9i+yYbYiJNEmLzDMACTpacP0m6TGpmpYc2TZnG7d4XuXx5+W9ObPXFXcrMeObzqDpdx8VL0aJuoPbYe8R7o8PrN/+HtDWu9x7i25+8T9pyS0/n36ADxnddBKAFGoyknM+9rA5VA0G9vOc3pr2y9RylszVjHi4w6aIidhzyIiAiIgIiYgR+In+E/lPj2KtTW515ADmfP7z7Dj9ab+U+RcSTMAOasf2+3znM/qHmv8tfTflv4XhlroWUkEGzKdbdxv3H7Gd70fBXD01JvlzD5kj5GcR0WTI1TNsQv1M7fhNQFDbkx+glHT65bhPL6WOeQOI8XFFWcjsqCSSwXNYElUB1drDYC3jNuMrlKdRwMxVGYDXWwJtprKLFgOVSnmr57itVp81AFqFNwctIMdwDooa5zMCd0M8r7CcTp1S6o12QgMpBV1uLi6sAQD3/tJXWTmMJ0dcVhVerkPavTollp2tZEUkiwGhPZFyqnkSb6jSyj2mbxY39dBEyQk55obiFMOENRM52XMuY+m8i4zD0wC9QvlA1GeoVblYoDZu4C2pMqKuBqVwURhh0S3ZpqAFe4IBKEFnVbk2IUMyjtZSYgdJXxIQZnYKO8kAeXnFHEhxdTcftKnDcBpKNWrOcqKS9eqScgtmPa1Y63J1N7baSWuAQc6h8DVqlR6FrWnmxOLzy1e3nymqkylQUIK8iCCD5ETRUqXM8mdPYheo1xeZMj4Br018Lj5yr6U8QyUzTU2aoCLjdV2J9dvjNN8sUx85V1pNrcYc50r6QmqWpUjamDYkf8AkP8A+frOfope5Ow1P2HrPDDQ+c3V9P4Y932/5rbfpGnnecDJktktNrOrSkUjUNFR73P9+k+o9HMJ1WFoqRY5QzfzN2iPibek4HgHDjXr01t2AczeKrqR43Nh6z6jOj/Tsfab/wAMnV38VIiJ02IiIgIiICYMzMGBExexny3j2GKV3sLhjfTvOp+dzPqmIE4XptwgVUvbUaSjPgjLXUrMeSaTtzC8TSmMudb89Rv3en7zseg+NFWlVKm4DgXHflv+0+P4vCZGIn07/CwZcE5PvVnPwRBM8dLGP7bWzm59tO2vI+Ox1OjTapWcIii5J2H7+U2hr7QwB3APnPUVNhOkyPkvRxCCoW6u9O5qBQCXCIS4XW1ytttdRPOP6UJSpdY1Oqt/ZFROrLX2sDdj6Akc7DWXuaVmF4OgZ3rWrVH0Luo0UNmVFU3yqCAbd4B5C3vZ53VvBMXTrmqalRq9RwhZFSsKNJAc1MIrKOdjn3Jt3CXykIiiknZA0C5UA9GtabppxeLWmuZz4AAEkmxNgBqdAT5AnlEzsa/xr3/9PW874e3/ANsoMZVxOIVitM8stIhlAHfWZwqF9+yue2liD251CtcAjYi/xhnsLmN6NK7hpdKKU3QqVUC4CKpHgquxFttSSd7zdeYZ7m8CVzO5TiNLChjFpUHd9lJ8ybCwE5HH4w1nztvb/cbfIgT3xPGFzlB7Kk28TsT/AH95BXW1tSdAO8m1h8Zh6jqJyapHiGrDhiv2nygqcmepa5ViqD81Rj2fh7XoO+bMLg7AZtT9TuSZ4Zw1YhfYo3AP5qjauwHM62HgR3SWt+enhzPdc/aU3jXaF8e3U9DsJ/mVPJB6at9vhOnkPhWE6qjTTmBr5nVvmTJk7+DH8eOKuTltyvMkREuVkREBERATBmZ5MDVVEpOM0bo0vHlbxBeyfKB8a6R4azGdz0I4FQGCw9SpRpvUcF8zqGIDMSts17dm205fpTS1Nt7z6VgsP1VKlTG1NET+lQv2lWWdQnSO7azKik6KqgnTQADwlPieNHOQhASmRnsM71SFDmlRUHtGxGovudsut1eQ+IYUvlIVGs12V7hagANlZgDoCQ1iCLgeczwsVB6V3phqVCpVOS5NO5pK1x2TUy6gAklgLdmwvykcO6RLVsxKqrkrRQXepXI1LAgW5N2VvYDMSNhKxXDjXAXEkFAQerTOqkjbO17uBvayjTUHS0v8Kl0ORb0wQhyi6X0OXuvPdw81KKnG6RViBV7N7qaNUNpvutrb63tpvK3h9R8RWdq6WGUZaSkk00JBCVyQAGawYqpINhqwAvcU8cGqMoGgNgb+0V/zLD8q3UFr+0SNxruo0VQZUVVXU2UBRrubCeb09bbyo4viavWUVpAWJbMSrMo9nU2ItYFjqRe3fobOq9gTIV5CZexCHQxFcrmako1Iy5+2wDEZxcZVuNcpPPcGMbi2CWIys3LMDYczpJjuACTsJz9esXck/wBjumbqMnGuo8yvw03O2CNpHq1+rpM49q5p0x3sxtf0BA828JIQFrKNybDzOg9JDrMKmIsutPDjKD+ZzclvmW/UJip2+0tc+m/B0BTRV3I38SdSfjLfo7g+txCk+zT7Z7rj2B8df0yqU3On9+U7XotgTTo5mFmqHMQRqBsg+Gvmxmjo8c5Mu58R3U9RfhT/AKubTMRO85ZERAREQEREBMGZmDA1vK/GjQ+UsWlfjvZPlA+f1cL1uNory6wMfJO0fpb1nb3lBwOhfEVqh90ZB5sbt8gPjL6Zss99LaR2V3EOLCmcqjM19bnKq7aEgElrMvZUE9pRoWW+irxWr1XWCjY5igpANVqOwYqVuthTF1PbNwBqbbSY3D6ZJKjKxfOWU2bN2tb6/mbT/UTvJNGmEUKosALAf8nc+Mr7JNeExgqZrLUXKQDnQruobTv0I8tt5r4pi+rQ20OVjm5Iqi71D5DYcyVHO4lzDAEEEAg7g6g+c8eud4diyrqtNC10VmI16y+YU6aMdBTXUmobZjcgEvLujiyxsaVRR3t1dvHZyflPeKxGRSxBOwCjdmJsqjzJHlvsJqNbqqZeu6i2rMSFRb7KCbaDa51M9mXiNxbFuptSQubEeA231FzcjS42JJFpHp4mrYBqPasNVqKU8dTZt/8ASfOZwdYvmf3WIKeKgaP+rUjwInrF18q6bnQfvKbXiI3KytdzqEbGYgspUgAqRezZh3WvYeEhOuoPhMBtD/fOerE5QNSdAO8k6fUTmXtN5221rxjTXVrdVSq1eeqIOZJHaI9CF/UZGwGGyIA511LW2udTrz7vSbMeQ9dEXWnQAP8AMxvY/G7fCbrT286+qUe07hOH66qlNRZTq55lRuPAHbTv5zvwJRdEsBkpGow7VWxHgg9keureo7pfTtdHi+PH38y5nUX5X7fgiImtQREQEREBERATBmZgwPDSt4k1kbylk8qOMn+GR3kDQEnU8gNTAr+FUstJe9ruf1aj5WnvHYsU1voSb2BOVdBcsze6gAJJ+5APum9xexHmCvyOs118KjsjOtyl8tybC5Uns3sdVU6g2tpMM23O5XxHZVcPfEvWbtMqEXZnpBV1C9WtFCARpcksz5b5SL6ybhq9cKDUp573sFKCouvZFS7BCbWuV0Gu+8n5poxmMSkjPVYKq7k/Qd58BHI0158Rc9ijawNuse97kEXya2Fjew7vGeEfFEuGSgoucrB3e4tpdCq2N7+98ZuwWJNSmrlGTNchXtmAvoSBsSNbcrzfmjb0ABy3sSvPuOWxI7tCfQyq4xhTUqoSQURSchHtOToWP5bW0AvvyJBtbytd7knvkL214exG0HB066ItP+EcqrZ7MobSxXq8xO/O9tRodZrxNVmPaABF9A2YeOth9JNxFbKPE7StXeYeoybji1Yaflpvo3gT9LyVSqBFqVTsgIX+YjUjxC/NxIlQEB9L3GgG5OosPlNvEV1SjuEGZ+4tfX4tp5IJTSP8l89+yNw7RSSO0xLN5nl6Cw9Ja8LwfX1kp+77T/yjceug9T3SIF2+Q/YTsOieA6umzsCGqHmLEKuii3xP6pd0uL5cvfx5VZ8nCn7rwCZiJ33KIiICIiAiIgIiICYMzMGBreVPEW7S+Fz/ALfvLapKHiD/AMQ+AA+pP2leW2qTKVY3LXmlbxfAVK5VVrtSp65xTA6x9rDOfZG/KTs08mpOfy00aVOJwIo03Y18SKalLU0dmbSyhAzZqjFjYe0Bry3kJeCYiq9Go9XqglzlIWtV93KS1VSobQ7AAXGhIvOjFSM8l8kvOLVgsO6qBUrNUbm2VFDa3tlAsNNNJKza+Hz/AL2mvPGeR5PdPVXVTaQAZMapaQnNmI8ZXeUqwicQOqd2oke8lYsXHzH9+YHxkSpufEfT/uYssfbbXj/S24c2YudqYzfq9z53b9Ei4e5Bbm5v4ge6Ph9Zsr+xTp/n7beRAyj+m39Zmyml9tfgPmZ5b/WE/wB2zh+GNSqlNSe2e0b6hRqxv5fMifRUWwAGwFpzvRbhjoz1Ki5SQFXVTpux7JO/ZHpOknZ6HFNMe58y5vU5OVtR+CIibWciIgIiICIiAiIgJgzMwYGqrOX4g1Q1msECd5LFidAbKBa2m5b0nT1Zy+Pft/H/AORmfqZ1RZjj7PDP/wA8pQUulVI1ghDCmTbreQ/1Zd8vjv4SVxd26lwoJLdnTU67/K85FsIRoRbzE5Vr6lsrSJh9TbhLcmU/Gam4bUHIHyI+81dEMcXwqBtTTunoPZ+RA9JdddNcUpaNwombROlMcDU/Ifl+88nCVPyN8Jd9dHXR8VfZzlQVaDAG6kX7xK6pRZiLodtdNz3zqCQXJcXFgF5gd8j41UGxynu5f8SM4o9pReXM4imyC4FgOXIEajy7/SeAgZ0Hun5LbMT/AEgyVi8JTFMAkK9tG1uTbn3gyuwVU9Q7W7X+UB3m92A+CD9Ux3p3a6T9XlAa1dj3mwUac92Pur9bc51/B6fUFBZGDEKSqtmUnbtEWt4C0r6PBFo0Ls3bAuTfQtudOd5eYc9lCwGYKNbajSasFOE7nyozZOUajwtlqCe5W9dN+Fr3Nj6ToVy7nUsU1S4iJciREQEREBERAREQEwZmYgaK205DibWY+Z+x+87CttOO4yO0/o3w0P1HwlHU13jlZinVlXjWum5Go5+B0lDWxASsikXXTMeep5eW8tcY3Ya3Kx+G/wBZUaOy3Gug+c4lv1OhEdnd8DwwpCoBzIPyIln1kpeE4zOH1vYjXTx7pO6ybcdoisQzWidpnWR1kh9ZHWSfOEdJnWTUosxO9/iJo6yOtjnBprxlNbhhbS405X/6kEYP+LTRNAhao38zHNb4sv8ARJpA0Btv695+QM0cOrZjUbmXt8Be3oWI9JROptC2szFZlYU27dic1huRqPWSOskPrI62XRaIVTCZnnuhVsy+Y+sgdbJGBe9RRYHXmNdNb3k633LyY7OiiYmZ0GciIgIiICIiAiIgJiZmIGuqNJyXSFMpDWvbcd4Isw+BM69hKfjGCzKZ5MbHC1eybXuOR5EHUH1EifhU1tcevyHdJuLw7J2WBKgnKQLlbm5BHNfpr5SA9dV9o38ArEn5aes5GXpr1tqI3DfTLWY7yuuGstOnYe8b738B9PnJX46c0eJE7I59AB9Zj8VWPs0rebH6ASVcGT0jN6e3S/jpj8dOdC4k8lH6SfqZ6GBxJ98jyUftLI6XJ+yHy0X/AOOPhMNjyBcm0oH4NiT/AOSp6G30lfi+i+JOoq1CfFm/eS/tLe3nzV9NXTbpLkNGzEZagD2B7NKvTrU2qAj3xY27iR3zpuA4phh6RYZWcGoy75TVJqFb+Ga3pPmWO4ZVbHrhqoOatTpKbm9x1hcsL+CMZ9Gw/Rl+9viZbbpd1iIlCMvfwtvxpmfxxkel0bqDZn+J+8ssN0eJ9on0lM9JePEpxlr6Rvx06Lo3RLA1W0vov3b7fGasJ0Wpgguztb3TYA+dhe06BVsABoBLMHT2rblZHJkiY1V6iIm1QREQEREBERAREQExMxAxPLLee4gV9fhituJEbo7TPIS7iBSp0epjkJuXgtMcpaRAgrwtBym1cCg5STEDSMMo5TRVr0EBLvTUDcsygD4mTHFwR3zCpYAQOB4phaNPj+HxNYqtL8A4V2tk6wVQFGba5So5HfY906xOPYMi4xOHIGlxWp2HhvK3G9G671Hanj61EMxOVKWH57AsUJaw0F5nCdGa6DtcSxreYwlvnQJ+cDHFMTRxKMuF4ilCpbR6NShUP6la4I22sdN5uOiAFqVQ95xdVL+OzW+MvKdIAW32uSBdja1zYb6SqocDIrM9Ws1VSCBSalhgi6+1daYcn9UCGcQuUArl/wDZxg/3Ml5tq8TSgoep+LyDmE69fNupDkDxMvGoKRYqpHcQLfCR6/C6Diz0aTW/Min6iBB4fjqGLXrMNis6k2/h1FIB3ykWuD4HWZ4ngqoT+EatU93X9UfRgh+0l0+D4dSpWhSUqbgrTQEGxFwQNNCR6ydA+acU4pisKjPVwuMpoNTVTiFCrl8lrdn0sZF4B/iimJutGtULqM3V1cIGrVRzWn1FUXI3NkJsNp9Rr0FdctRVZe5gGHwMiLwbDi5WjSUnS6oqt6MoBHpArOjPS6hjCyLUo9aCbIlZXZ1AF6gTR1GtiGUEEcxYnop4WkASQBcgAnnYbD5me4CIiAiIgIiICIiAiIgIiICIiAiIgIiICIiAiIgIiICIiAiIgIiICIiAiIgIiICIiAiIgIiICIiAiIgIiICIiAiIgIiICIiAiIg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6" name="AutoShape 6" descr="data:image/jpeg;base64,/9j/4AAQSkZJRgABAQAAAQABAAD/2wCEAAkGBxQSEBAUEBQVFRUUFBQXGBcWFRUWFBQaFhQXFhUUFxcYHCggGhonHRcXITEhJikrMS4uFx80OjMsNygtLisBCgoKDg0OGxAQGy4kICQ3LCwsLCwsLCwsLCwsLCwsNC8sLCwsLCwsLCwsLCwsLCwsLCwsLCwsLiwsLCwsLCwsLP/AABEIAOYA2wMBIgACEQEDEQH/xAAbAAEAAgMBAQAAAAAAAAAAAAAABAUBAwYCB//EAD8QAAIBAgQCBwYEBAYBBQAAAAECAAMRBBIhMQVBBhMiUWFxgTJCkaGxwRRSgtEjcpLwBzNiwuHxQzRzsrPS/8QAGQEBAAMBAQAAAAAAAAAAAAAAAAIDBAUB/8QAKBEBAAICAQQCAQMFAAAAAAAAAAECAxESBCExURMiQTJhgQUUQlJx/9oADAMBAAIRAxEAPwD7jERAREQEREBERAREQEREBERAREQEREBERAREQEREBERAREQEREBERAREQEREBERAREQEREBERAREQEREBERATF55q1AoLMbAAkk8gNzOb6McVOIxOLPu2TKO4AsB8b3ldskVtFfzKUUmYmfTp4iJYiREQEREBERASj6QdKKGDKipmZ21CIAWt3m5AA8zLqo1gT3T4vxuoa2IrVW1zOba+6NFHwAmbqc0469vK3Dji8931HgfSWhi79UxzAXKMLOB322I8ReW+efEMC7UqiVKZsyG4P1B8DsZ9c4bjHq06blUCuoYZXYkXF9io+sqwdTN+0+UsmKK+FnnEzmE0ZozTTzlVxb7xeR7xee/IcUmLyNeLx8hxSLxeR7xePkOKReZkfNPdN+U9i+yYbYiJNEmLzDMACTpacP0m6TGpmpYc2TZnG7d4XuXx5+W9ObPXFXcrMeObzqDpdx8VL0aJuoPbYe8R7o8PrN/+HtDWu9x7i25+8T9pyS0/n36ADxnddBKAFGoyknM+9rA5VA0G9vOc3pr2y9RylszVjHi4w6aIidhzyIiAiIgIiYgR+In+E/lPj2KtTW515ADmfP7z7Dj9ab+U+RcSTMAOasf2+3znM/qHmv8tfTflv4XhlroWUkEGzKdbdxv3H7Gd70fBXD01JvlzD5kj5GcR0WTI1TNsQv1M7fhNQFDbkx+glHT65bhPL6WOeQOI8XFFWcjsqCSSwXNYElUB1drDYC3jNuMrlKdRwMxVGYDXWwJtprKLFgOVSnmr57itVp81AFqFNwctIMdwDooa5zMCd0M8r7CcTp1S6o12QgMpBV1uLi6sAQD3/tJXWTmMJ0dcVhVerkPavTollp2tZEUkiwGhPZFyqnkSb6jSyj2mbxY39dBEyQk55obiFMOENRM52XMuY+m8i4zD0wC9QvlA1GeoVblYoDZu4C2pMqKuBqVwURhh0S3ZpqAFe4IBKEFnVbk2IUMyjtZSYgdJXxIQZnYKO8kAeXnFHEhxdTcftKnDcBpKNWrOcqKS9eqScgtmPa1Y63J1N7baSWuAQc6h8DVqlR6FrWnmxOLzy1e3nymqkylQUIK8iCCD5ETRUqXM8mdPYheo1xeZMj4Br018Lj5yr6U8QyUzTU2aoCLjdV2J9dvjNN8sUx85V1pNrcYc50r6QmqWpUjamDYkf8AkP8A+frOfope5Ow1P2HrPDDQ+c3V9P4Y932/5rbfpGnnecDJktktNrOrSkUjUNFR73P9+k+o9HMJ1WFoqRY5QzfzN2iPibek4HgHDjXr01t2AczeKrqR43Nh6z6jOj/Tsfab/wAMnV38VIiJ02IiIgIiICYMzMGBExexny3j2GKV3sLhjfTvOp+dzPqmIE4XptwgVUvbUaSjPgjLXUrMeSaTtzC8TSmMudb89Rv3en7zseg+NFWlVKm4DgXHflv+0+P4vCZGIn07/CwZcE5PvVnPwRBM8dLGP7bWzm59tO2vI+Ox1OjTapWcIii5J2H7+U2hr7QwB3APnPUVNhOkyPkvRxCCoW6u9O5qBQCXCIS4XW1ytttdRPOP6UJSpdY1Oqt/ZFROrLX2sDdj6Akc7DWXuaVmF4OgZ3rWrVH0Luo0UNmVFU3yqCAbd4B5C3vZ53VvBMXTrmqalRq9RwhZFSsKNJAc1MIrKOdjn3Jt3CXykIiiknZA0C5UA9GtabppxeLWmuZz4AAEkmxNgBqdAT5AnlEzsa/xr3/9PW874e3/ANsoMZVxOIVitM8stIhlAHfWZwqF9+yue2liD251CtcAjYi/xhnsLmN6NK7hpdKKU3QqVUC4CKpHgquxFttSSd7zdeYZ7m8CVzO5TiNLChjFpUHd9lJ8ybCwE5HH4w1nztvb/cbfIgT3xPGFzlB7Kk28TsT/AH95BXW1tSdAO8m1h8Zh6jqJyapHiGrDhiv2nygqcmepa5ViqD81Rj2fh7XoO+bMLg7AZtT9TuSZ4Zw1YhfYo3AP5qjauwHM62HgR3SWt+enhzPdc/aU3jXaF8e3U9DsJ/mVPJB6at9vhOnkPhWE6qjTTmBr5nVvmTJk7+DH8eOKuTltyvMkREuVkREBERATBmZ5MDVVEpOM0bo0vHlbxBeyfKB8a6R4azGdz0I4FQGCw9SpRpvUcF8zqGIDMSts17dm205fpTS1Nt7z6VgsP1VKlTG1NET+lQv2lWWdQnSO7azKik6KqgnTQADwlPieNHOQhASmRnsM71SFDmlRUHtGxGovudsut1eQ+IYUvlIVGs12V7hagANlZgDoCQ1iCLgeczwsVB6V3phqVCpVOS5NO5pK1x2TUy6gAklgLdmwvykcO6RLVsxKqrkrRQXepXI1LAgW5N2VvYDMSNhKxXDjXAXEkFAQerTOqkjbO17uBvayjTUHS0v8Kl0ORb0wQhyi6X0OXuvPdw81KKnG6RViBV7N7qaNUNpvutrb63tpvK3h9R8RWdq6WGUZaSkk00JBCVyQAGawYqpINhqwAvcU8cGqMoGgNgb+0V/zLD8q3UFr+0SNxruo0VQZUVVXU2UBRrubCeb09bbyo4viavWUVpAWJbMSrMo9nU2ItYFjqRe3fobOq9gTIV5CZexCHQxFcrmako1Iy5+2wDEZxcZVuNcpPPcGMbi2CWIys3LMDYczpJjuACTsJz9esXck/wBjumbqMnGuo8yvw03O2CNpHq1+rpM49q5p0x3sxtf0BA828JIQFrKNybDzOg9JDrMKmIsutPDjKD+ZzclvmW/UJip2+0tc+m/B0BTRV3I38SdSfjLfo7g+txCk+zT7Z7rj2B8df0yqU3On9+U7XotgTTo5mFmqHMQRqBsg+Gvmxmjo8c5Mu58R3U9RfhT/AKubTMRO85ZERAREQEREBMGZmDA1vK/GjQ+UsWlfjvZPlA+f1cL1uNory6wMfJO0fpb1nb3lBwOhfEVqh90ZB5sbt8gPjL6Zss99LaR2V3EOLCmcqjM19bnKq7aEgElrMvZUE9pRoWW+irxWr1XWCjY5igpANVqOwYqVuthTF1PbNwBqbbSY3D6ZJKjKxfOWU2bN2tb6/mbT/UTvJNGmEUKosALAf8nc+Mr7JNeExgqZrLUXKQDnQruobTv0I8tt5r4pi+rQ20OVjm5Iqi71D5DYcyVHO4lzDAEEEAg7g6g+c8eud4diyrqtNC10VmI16y+YU6aMdBTXUmobZjcgEvLujiyxsaVRR3t1dvHZyflPeKxGRSxBOwCjdmJsqjzJHlvsJqNbqqZeu6i2rMSFRb7KCbaDa51M9mXiNxbFuptSQubEeA231FzcjS42JJFpHp4mrYBqPasNVqKU8dTZt/8ASfOZwdYvmf3WIKeKgaP+rUjwInrF18q6bnQfvKbXiI3KytdzqEbGYgspUgAqRezZh3WvYeEhOuoPhMBtD/fOerE5QNSdAO8k6fUTmXtN5221rxjTXVrdVSq1eeqIOZJHaI9CF/UZGwGGyIA511LW2udTrz7vSbMeQ9dEXWnQAP8AMxvY/G7fCbrT286+qUe07hOH66qlNRZTq55lRuPAHbTv5zvwJRdEsBkpGow7VWxHgg9keureo7pfTtdHi+PH38y5nUX5X7fgiImtQREQEREBERATBmZgwPDSt4k1kbylk8qOMn+GR3kDQEnU8gNTAr+FUstJe9ruf1aj5WnvHYsU1voSb2BOVdBcsze6gAJJ+5APum9xexHmCvyOs118KjsjOtyl8tybC5Uns3sdVU6g2tpMM23O5XxHZVcPfEvWbtMqEXZnpBV1C9WtFCARpcksz5b5SL6ybhq9cKDUp573sFKCouvZFS7BCbWuV0Gu+8n5poxmMSkjPVYKq7k/Qd58BHI0158Rc9ijawNuse97kEXya2Fjew7vGeEfFEuGSgoucrB3e4tpdCq2N7+98ZuwWJNSmrlGTNchXtmAvoSBsSNbcrzfmjb0ABy3sSvPuOWxI7tCfQyq4xhTUqoSQURSchHtOToWP5bW0AvvyJBtbytd7knvkL214exG0HB066ItP+EcqrZ7MobSxXq8xO/O9tRodZrxNVmPaABF9A2YeOth9JNxFbKPE7StXeYeoybji1Yaflpvo3gT9LyVSqBFqVTsgIX+YjUjxC/NxIlQEB9L3GgG5OosPlNvEV1SjuEGZ+4tfX4tp5IJTSP8l89+yNw7RSSO0xLN5nl6Cw9Ja8LwfX1kp+77T/yjceug9T3SIF2+Q/YTsOieA6umzsCGqHmLEKuii3xP6pd0uL5cvfx5VZ8nCn7rwCZiJ33KIiICIiAiIgIiICYMzMGBreVPEW7S+Fz/ALfvLapKHiD/AMQ+AA+pP2leW2qTKVY3LXmlbxfAVK5VVrtSp65xTA6x9rDOfZG/KTs08mpOfy00aVOJwIo03Y18SKalLU0dmbSyhAzZqjFjYe0Bry3kJeCYiq9Go9XqglzlIWtV93KS1VSobQ7AAXGhIvOjFSM8l8kvOLVgsO6qBUrNUbm2VFDa3tlAsNNNJKza+Hz/AL2mvPGeR5PdPVXVTaQAZMapaQnNmI8ZXeUqwicQOqd2oke8lYsXHzH9+YHxkSpufEfT/uYssfbbXj/S24c2YudqYzfq9z53b9Ei4e5Bbm5v4ge6Ph9Zsr+xTp/n7beRAyj+m39Zmyml9tfgPmZ5b/WE/wB2zh+GNSqlNSe2e0b6hRqxv5fMifRUWwAGwFpzvRbhjoz1Ki5SQFXVTpux7JO/ZHpOknZ6HFNMe58y5vU5OVtR+CIibWciIgIiICIiAiIgJgzMwYGqrOX4g1Q1msECd5LFidAbKBa2m5b0nT1Zy+Pft/H/AORmfqZ1RZjj7PDP/wA8pQUulVI1ghDCmTbreQ/1Zd8vjv4SVxd26lwoJLdnTU67/K85FsIRoRbzE5Vr6lsrSJh9TbhLcmU/Gam4bUHIHyI+81dEMcXwqBtTTunoPZ+RA9JdddNcUpaNwombROlMcDU/Ifl+88nCVPyN8Jd9dHXR8VfZzlQVaDAG6kX7xK6pRZiLodtdNz3zqCQXJcXFgF5gd8j41UGxynu5f8SM4o9pReXM4imyC4FgOXIEajy7/SeAgZ0Hun5LbMT/AEgyVi8JTFMAkK9tG1uTbn3gyuwVU9Q7W7X+UB3m92A+CD9Ux3p3a6T9XlAa1dj3mwUac92Pur9bc51/B6fUFBZGDEKSqtmUnbtEWt4C0r6PBFo0Ls3bAuTfQtudOd5eYc9lCwGYKNbajSasFOE7nyozZOUajwtlqCe5W9dN+Fr3Nj6ToVy7nUsU1S4iJciREQEREBERAREQEwZmYgaK205DibWY+Z+x+87CttOO4yO0/o3w0P1HwlHU13jlZinVlXjWum5Go5+B0lDWxASsikXXTMeep5eW8tcY3Ya3Kx+G/wBZUaOy3Gug+c4lv1OhEdnd8DwwpCoBzIPyIln1kpeE4zOH1vYjXTx7pO6ybcdoisQzWidpnWR1kh9ZHWSfOEdJnWTUosxO9/iJo6yOtjnBprxlNbhhbS405X/6kEYP+LTRNAhao38zHNb4sv8ARJpA0Btv695+QM0cOrZjUbmXt8Be3oWI9JROptC2szFZlYU27dic1huRqPWSOskPrI62XRaIVTCZnnuhVsy+Y+sgdbJGBe9RRYHXmNdNb3k633LyY7OiiYmZ0GciIgIiICIiAiIgJiZmIGuqNJyXSFMpDWvbcd4Isw+BM69hKfjGCzKZ5MbHC1eybXuOR5EHUH1EifhU1tcevyHdJuLw7J2WBKgnKQLlbm5BHNfpr5SA9dV9o38ArEn5aes5GXpr1tqI3DfTLWY7yuuGstOnYe8b738B9PnJX46c0eJE7I59AB9Zj8VWPs0rebH6ASVcGT0jN6e3S/jpj8dOdC4k8lH6SfqZ6GBxJ98jyUftLI6XJ+yHy0X/AOOPhMNjyBcm0oH4NiT/AOSp6G30lfi+i+JOoq1CfFm/eS/tLe3nzV9NXTbpLkNGzEZagD2B7NKvTrU2qAj3xY27iR3zpuA4phh6RYZWcGoy75TVJqFb+Ga3pPmWO4ZVbHrhqoOatTpKbm9x1hcsL+CMZ9Gw/Rl+9viZbbpd1iIlCMvfwtvxpmfxxkel0bqDZn+J+8ssN0eJ9on0lM9JePEpxlr6Rvx06Lo3RLA1W0vov3b7fGasJ0Wpgguztb3TYA+dhe06BVsABoBLMHT2rblZHJkiY1V6iIm1QREQEREBERAREQExMxAxPLLee4gV9fhituJEbo7TPIS7iBSp0epjkJuXgtMcpaRAgrwtBym1cCg5STEDSMMo5TRVr0EBLvTUDcsygD4mTHFwR3zCpYAQOB4phaNPj+HxNYqtL8A4V2tk6wVQFGba5So5HfY906xOPYMi4xOHIGlxWp2HhvK3G9G671Hanj61EMxOVKWH57AsUJaw0F5nCdGa6DtcSxreYwlvnQJ+cDHFMTRxKMuF4ilCpbR6NShUP6la4I22sdN5uOiAFqVQ95xdVL+OzW+MvKdIAW32uSBdja1zYb6SqocDIrM9Ws1VSCBSalhgi6+1daYcn9UCGcQuUArl/wDZxg/3Ml5tq8TSgoep+LyDmE69fNupDkDxMvGoKRYqpHcQLfCR6/C6Diz0aTW/Min6iBB4fjqGLXrMNis6k2/h1FIB3ykWuD4HWZ4ngqoT+EatU93X9UfRgh+0l0+D4dSpWhSUqbgrTQEGxFwQNNCR6ydA+acU4pisKjPVwuMpoNTVTiFCrl8lrdn0sZF4B/iimJutGtULqM3V1cIGrVRzWn1FUXI3NkJsNp9Rr0FdctRVZe5gGHwMiLwbDi5WjSUnS6oqt6MoBHpArOjPS6hjCyLUo9aCbIlZXZ1AF6gTR1GtiGUEEcxYnop4WkASQBcgAnnYbD5me4CIiAiIgIiICIiAiIgIiICIiAiIgIiICIiAiIgIiICIiAiIgIiICIiAiIgIiICIiAiIgIiICIiAiIgIiICIiAiIgIiICIiAiIg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08" name="Picture 8" descr="http://www.proza.ru/pics/2012/03/28/11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440160" cy="1515958"/>
          </a:xfrm>
          <a:prstGeom prst="rect">
            <a:avLst/>
          </a:prstGeom>
          <a:noFill/>
        </p:spPr>
      </p:pic>
      <p:pic>
        <p:nvPicPr>
          <p:cNvPr id="9" name="Рисунок 8" descr="Изображение 0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2204864"/>
            <a:ext cx="3171229" cy="4365104"/>
          </a:xfrm>
          <a:prstGeom prst="rect">
            <a:avLst/>
          </a:prstGeom>
        </p:spPr>
      </p:pic>
      <p:pic>
        <p:nvPicPr>
          <p:cNvPr id="5" name="9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72600" y="2239500"/>
            <a:ext cx="609600" cy="609600"/>
          </a:xfrm>
          <a:prstGeom prst="rect">
            <a:avLst/>
          </a:prstGeom>
        </p:spPr>
      </p:pic>
      <p:sp>
        <p:nvSpPr>
          <p:cNvPr id="6" name="Блок-схема: процесс 5"/>
          <p:cNvSpPr/>
          <p:nvPr/>
        </p:nvSpPr>
        <p:spPr>
          <a:xfrm>
            <a:off x="4427984" y="1988840"/>
            <a:ext cx="4104456" cy="115212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427984" y="3356992"/>
            <a:ext cx="4392488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процесс 9"/>
          <p:cNvSpPr/>
          <p:nvPr/>
        </p:nvSpPr>
        <p:spPr>
          <a:xfrm>
            <a:off x="4427984" y="4653136"/>
            <a:ext cx="4536504" cy="129614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0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7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716016" y="1916832"/>
            <a:ext cx="3970784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Нет, ты не Байрон, ты другой.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Поэт, чье имя словно море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Играет , не дает покоя,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Звенит натянутой струной.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Нет, ты не Байрон, ты другой,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Кто зажигать сердца умеет,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 чьих признаний я краснею,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Кому я верю всей душой.</a:t>
            </a: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Нет ты не Байрон, ты другой,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Кто силой слова обладает,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Кто спорить с вечностью дерзает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в небесах горит звездой.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052736"/>
            <a:ext cx="2458616" cy="364902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323528" y="0"/>
            <a:ext cx="5832648" cy="2132856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Нет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я не Байрон, я другой,</a:t>
            </a:r>
            <a:b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Еще неведомый избранник…               </a:t>
            </a:r>
            <a:endPara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 Ю.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Лермонтов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«Нет, я не Байрон, я другой…»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/>
              <a:t> </a:t>
            </a:r>
          </a:p>
          <a:p>
            <a:pPr algn="ctr"/>
            <a:endParaRPr lang="ru-RU" dirty="0"/>
          </a:p>
        </p:txBody>
      </p:sp>
      <p:pic>
        <p:nvPicPr>
          <p:cNvPr id="2050" name="Picture 2" descr="https://encrypted-tbn0.gstatic.com/images?q=tbn:ANd9GcTU3GXRsEWtk8kfwaakm_eYlhakDam6HITBOxo39VOAwQysOxz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276872"/>
            <a:ext cx="3528392" cy="4159072"/>
          </a:xfrm>
          <a:prstGeom prst="rect">
            <a:avLst/>
          </a:prstGeom>
          <a:noFill/>
        </p:spPr>
      </p:pic>
      <p:pic>
        <p:nvPicPr>
          <p:cNvPr id="5" name="10_3 (online-audio-converter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88624" y="1972072"/>
            <a:ext cx="609600" cy="609600"/>
          </a:xfrm>
          <a:prstGeom prst="rect">
            <a:avLst/>
          </a:prstGeom>
        </p:spPr>
      </p:pic>
      <p:sp>
        <p:nvSpPr>
          <p:cNvPr id="6" name="Блок-схема: процесс 5"/>
          <p:cNvSpPr/>
          <p:nvPr/>
        </p:nvSpPr>
        <p:spPr>
          <a:xfrm>
            <a:off x="4788024" y="1972072"/>
            <a:ext cx="3888432" cy="1168896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4788024" y="3284984"/>
            <a:ext cx="3744416" cy="1224136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процесс 7"/>
          <p:cNvSpPr/>
          <p:nvPr/>
        </p:nvSpPr>
        <p:spPr>
          <a:xfrm>
            <a:off x="4788024" y="4725144"/>
            <a:ext cx="3744416" cy="1224136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6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067944" y="3717032"/>
            <a:ext cx="4618856" cy="28803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Автор проекта – Сорока Екатерина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Стихи иллюстрированы авторскими рисунками.</a:t>
            </a: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Портреты Лермонтова работы </a:t>
            </a:r>
          </a:p>
          <a:p>
            <a:pPr>
              <a:buNone/>
            </a:pPr>
            <a:r>
              <a:rPr lang="ru-RU" sz="2000" dirty="0" smtClean="0"/>
              <a:t>П. </a:t>
            </a:r>
            <a:r>
              <a:rPr lang="ru-RU" sz="2000" dirty="0" err="1" smtClean="0"/>
              <a:t>Заболотского</a:t>
            </a:r>
            <a:r>
              <a:rPr lang="ru-RU" sz="2000" dirty="0" smtClean="0"/>
              <a:t>, Ф. А. </a:t>
            </a:r>
            <a:r>
              <a:rPr lang="ru-RU" sz="2000" dirty="0" err="1" smtClean="0"/>
              <a:t>Будкина</a:t>
            </a: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268760"/>
            <a:ext cx="2674640" cy="148878"/>
          </a:xfrm>
        </p:spPr>
        <p:txBody>
          <a:bodyPr>
            <a:normAutofit fontScale="90000"/>
          </a:bodyPr>
          <a:lstStyle/>
          <a:p>
            <a:endParaRPr lang="ru-RU" sz="2800" dirty="0"/>
          </a:p>
        </p:txBody>
      </p:sp>
      <p:sp>
        <p:nvSpPr>
          <p:cNvPr id="4" name="Волна 3"/>
          <p:cNvSpPr/>
          <p:nvPr/>
        </p:nvSpPr>
        <p:spPr>
          <a:xfrm>
            <a:off x="323528" y="260648"/>
            <a:ext cx="5040560" cy="201622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продолжают жить его стихи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сердцах и душах разных поколений…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www.socionictest.net/pictures/poet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908720"/>
            <a:ext cx="2609094" cy="1958356"/>
          </a:xfrm>
          <a:prstGeom prst="rect">
            <a:avLst/>
          </a:prstGeom>
          <a:noFill/>
        </p:spPr>
      </p:pic>
      <p:pic>
        <p:nvPicPr>
          <p:cNvPr id="1032" name="Picture 8" descr="Заболотский Пётр. Портрет поэта М. Ю. Лермонтова. Репродукция B3"/>
          <p:cNvPicPr>
            <a:picLocks noChangeAspect="1" noChangeArrowheads="1"/>
          </p:cNvPicPr>
          <p:nvPr/>
        </p:nvPicPr>
        <p:blipFill>
          <a:blip r:embed="rId3" cstate="print"/>
          <a:srcRect l="2607" t="7560" r="8760" b="16841"/>
          <a:stretch>
            <a:fillRect/>
          </a:stretch>
        </p:blipFill>
        <p:spPr bwMode="auto">
          <a:xfrm>
            <a:off x="323528" y="2420888"/>
            <a:ext cx="3175553" cy="3735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1126</TotalTime>
  <Words>604</Words>
  <Application>Microsoft Office PowerPoint</Application>
  <PresentationFormat>Экран (4:3)</PresentationFormat>
  <Paragraphs>264</Paragraphs>
  <Slides>13</Slides>
  <Notes>0</Notes>
  <HiddenSlides>0</HiddenSlides>
  <MMClips>15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Открытая</vt:lpstr>
      <vt:lpstr>Краснолиманский УВК «гимназия – ОШ 1 ступени»  </vt:lpstr>
      <vt:lpstr>К 200-летию со дня рождения М.Ю. Лермонтова</vt:lpstr>
      <vt:lpstr>Презентация PowerPoint</vt:lpstr>
      <vt:lpstr>Презентация PowerPoint</vt:lpstr>
      <vt:lpstr>Презентация PowerPoint</vt:lpstr>
      <vt:lpstr>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Краснолиманский</dc:title>
  <dc:creator>User</dc:creator>
  <cp:lastModifiedBy>DimaRus</cp:lastModifiedBy>
  <cp:revision>84</cp:revision>
  <dcterms:created xsi:type="dcterms:W3CDTF">2014-04-08T17:44:09Z</dcterms:created>
  <dcterms:modified xsi:type="dcterms:W3CDTF">2014-04-10T00:08:23Z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